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9" r:id="rId5"/>
    <p:sldId id="270" r:id="rId6"/>
    <p:sldId id="260" r:id="rId7"/>
    <p:sldId id="271" r:id="rId8"/>
    <p:sldId id="272" r:id="rId9"/>
    <p:sldId id="258" r:id="rId10"/>
    <p:sldId id="261" r:id="rId11"/>
    <p:sldId id="273" r:id="rId12"/>
    <p:sldId id="275" r:id="rId13"/>
    <p:sldId id="274" r:id="rId14"/>
    <p:sldId id="264" r:id="rId15"/>
    <p:sldId id="266" r:id="rId16"/>
    <p:sldId id="268"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6876B-18EC-467A-844C-B9A00B6760CF}"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A94F0-9113-4400-A0C4-3718DB65AB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6876B-18EC-467A-844C-B9A00B6760CF}"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A94F0-9113-4400-A0C4-3718DB65AB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6876B-18EC-467A-844C-B9A00B6760CF}"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A94F0-9113-4400-A0C4-3718DB65AB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6876B-18EC-467A-844C-B9A00B6760CF}"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A94F0-9113-4400-A0C4-3718DB65AB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6876B-18EC-467A-844C-B9A00B6760CF}"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A94F0-9113-4400-A0C4-3718DB65AB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6876B-18EC-467A-844C-B9A00B6760CF}"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A94F0-9113-4400-A0C4-3718DB65AB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6876B-18EC-467A-844C-B9A00B6760CF}" type="datetimeFigureOut">
              <a:rPr lang="en-US" smtClean="0"/>
              <a:pPr/>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1A94F0-9113-4400-A0C4-3718DB65AB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6876B-18EC-467A-844C-B9A00B6760CF}" type="datetimeFigureOut">
              <a:rPr lang="en-US" smtClean="0"/>
              <a:pPr/>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1A94F0-9113-4400-A0C4-3718DB65AB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876B-18EC-467A-844C-B9A00B6760CF}" type="datetimeFigureOut">
              <a:rPr lang="en-US" smtClean="0"/>
              <a:pPr/>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1A94F0-9113-4400-A0C4-3718DB65AB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6876B-18EC-467A-844C-B9A00B6760CF}"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A94F0-9113-4400-A0C4-3718DB65AB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6876B-18EC-467A-844C-B9A00B6760CF}"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A94F0-9113-4400-A0C4-3718DB65AB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6876B-18EC-467A-844C-B9A00B6760CF}" type="datetimeFigureOut">
              <a:rPr lang="en-US" smtClean="0"/>
              <a:pPr/>
              <a:t>3/26/2020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A94F0-9113-4400-A0C4-3718DB65AB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PUBLICITY DESIGN</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Promotional Selling</a:t>
            </a:r>
            <a:endParaRPr lang="en-US" dirty="0"/>
          </a:p>
        </p:txBody>
      </p:sp>
      <p:sp>
        <p:nvSpPr>
          <p:cNvPr id="3" name="Content Placeholder 2"/>
          <p:cNvSpPr>
            <a:spLocks noGrp="1"/>
          </p:cNvSpPr>
          <p:nvPr>
            <p:ph idx="1"/>
          </p:nvPr>
        </p:nvSpPr>
        <p:spPr>
          <a:xfrm>
            <a:off x="457200" y="1600200"/>
            <a:ext cx="8229600" cy="5105400"/>
          </a:xfrm>
        </p:spPr>
        <p:txBody>
          <a:bodyPr/>
          <a:lstStyle/>
          <a:p>
            <a:r>
              <a:rPr lang="en-US" b="1" dirty="0" smtClean="0"/>
              <a:t>Selling</a:t>
            </a:r>
            <a:r>
              <a:rPr lang="en-US" dirty="0" smtClean="0"/>
              <a:t> is the basic purpose of publicity designs.</a:t>
            </a:r>
          </a:p>
          <a:p>
            <a:r>
              <a:rPr lang="en-US" dirty="0" smtClean="0"/>
              <a:t>There are two types of selling keeping in view the </a:t>
            </a:r>
            <a:r>
              <a:rPr lang="en-US" b="1" dirty="0" smtClean="0"/>
              <a:t>target audience</a:t>
            </a:r>
            <a:r>
              <a:rPr lang="en-US" dirty="0" smtClean="0"/>
              <a:t>:</a:t>
            </a:r>
          </a:p>
          <a:p>
            <a:pPr>
              <a:buNone/>
            </a:pPr>
            <a:endParaRPr lang="en-US" dirty="0" smtClean="0"/>
          </a:p>
          <a:p>
            <a:pPr marL="0" indent="0">
              <a:buNone/>
            </a:pPr>
            <a:r>
              <a:rPr lang="en-US" b="1" dirty="0" smtClean="0"/>
              <a:t>1. Hard Selling</a:t>
            </a:r>
          </a:p>
          <a:p>
            <a:pPr marL="0" indent="0">
              <a:buNone/>
            </a:pPr>
            <a:r>
              <a:rPr lang="en-US" b="1" dirty="0" smtClean="0"/>
              <a:t>2. Soft Selling</a:t>
            </a:r>
          </a:p>
          <a:p>
            <a:r>
              <a:rPr lang="en-US" b="1" dirty="0" smtClean="0"/>
              <a:t>Magnetic Power / Magnetic Marketing</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3124200" cy="4598182"/>
          </a:xfrm>
          <a:prstGeom prst="rect">
            <a:avLst/>
          </a:prstGeom>
        </p:spPr>
        <p:txBody>
          <a:bodyPr wrap="square">
            <a:spAutoFit/>
          </a:bodyPr>
          <a:lstStyle/>
          <a:p>
            <a:pPr lvl="0">
              <a:spcBef>
                <a:spcPct val="20000"/>
              </a:spcBef>
            </a:pPr>
            <a:r>
              <a:rPr lang="en-US" sz="2400" b="1" dirty="0" smtClean="0">
                <a:solidFill>
                  <a:prstClr val="black"/>
                </a:solidFill>
              </a:rPr>
              <a:t>1. Hard Selling</a:t>
            </a:r>
          </a:p>
          <a:p>
            <a:pPr lvl="0">
              <a:spcBef>
                <a:spcPct val="20000"/>
              </a:spcBef>
            </a:pPr>
            <a:r>
              <a:rPr lang="en-US" sz="2400" dirty="0">
                <a:solidFill>
                  <a:prstClr val="black"/>
                </a:solidFill>
              </a:rPr>
              <a:t>Hard sell strategies are aggressive and usually put a high amount of pressure on the client. </a:t>
            </a:r>
            <a:r>
              <a:rPr lang="en-US" sz="2400" dirty="0" smtClean="0">
                <a:solidFill>
                  <a:prstClr val="black"/>
                </a:solidFill>
              </a:rPr>
              <a:t>It </a:t>
            </a:r>
            <a:r>
              <a:rPr lang="en-US" sz="2400" dirty="0">
                <a:solidFill>
                  <a:prstClr val="black"/>
                </a:solidFill>
              </a:rPr>
              <a:t>gets straight to the point. This is especially important for clients who are ready to buy and aren’t looking around to do a few more meetings. </a:t>
            </a:r>
          </a:p>
        </p:txBody>
      </p:sp>
      <p:pic>
        <p:nvPicPr>
          <p:cNvPr id="3" name="Picture 2"/>
          <p:cNvPicPr>
            <a:picLocks noChangeAspect="1"/>
          </p:cNvPicPr>
          <p:nvPr/>
        </p:nvPicPr>
        <p:blipFill rotWithShape="1">
          <a:blip r:embed="rId2"/>
          <a:srcRect l="33333" t="14428" r="33333" b="5534"/>
          <a:stretch/>
        </p:blipFill>
        <p:spPr>
          <a:xfrm>
            <a:off x="4049679" y="-19334"/>
            <a:ext cx="5094321" cy="6877334"/>
          </a:xfrm>
          <a:prstGeom prst="rect">
            <a:avLst/>
          </a:prstGeom>
        </p:spPr>
      </p:pic>
    </p:spTree>
    <p:extLst>
      <p:ext uri="{BB962C8B-B14F-4D97-AF65-F5344CB8AC3E}">
        <p14:creationId xmlns:p14="http://schemas.microsoft.com/office/powerpoint/2010/main" val="125785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1643527"/>
          </a:xfrm>
          <a:prstGeom prst="rect">
            <a:avLst/>
          </a:prstGeom>
        </p:spPr>
        <p:txBody>
          <a:bodyPr wrap="square">
            <a:spAutoFit/>
          </a:bodyPr>
          <a:lstStyle/>
          <a:p>
            <a:pPr lvl="0">
              <a:spcBef>
                <a:spcPct val="20000"/>
              </a:spcBef>
            </a:pPr>
            <a:r>
              <a:rPr lang="en-US" sz="2400" b="1" dirty="0" smtClean="0">
                <a:solidFill>
                  <a:prstClr val="black"/>
                </a:solidFill>
              </a:rPr>
              <a:t>2</a:t>
            </a:r>
            <a:r>
              <a:rPr lang="en-US" sz="2400" b="1" dirty="0">
                <a:solidFill>
                  <a:prstClr val="black"/>
                </a:solidFill>
              </a:rPr>
              <a:t>. Soft </a:t>
            </a:r>
            <a:r>
              <a:rPr lang="en-US" sz="2400" b="1" dirty="0" smtClean="0">
                <a:solidFill>
                  <a:prstClr val="black"/>
                </a:solidFill>
              </a:rPr>
              <a:t>Selling</a:t>
            </a:r>
          </a:p>
          <a:p>
            <a:pPr lvl="0">
              <a:spcBef>
                <a:spcPct val="20000"/>
              </a:spcBef>
            </a:pPr>
            <a:r>
              <a:rPr lang="en-US" sz="2400" dirty="0">
                <a:solidFill>
                  <a:prstClr val="black"/>
                </a:solidFill>
              </a:rPr>
              <a:t>Soft selling focuses on the relationship-building aspect of sales. You don’t put psychological pressure on potential buyers. Instead, you find passive ways to show them that you have the solutions they need</a:t>
            </a:r>
            <a:r>
              <a:rPr lang="en-US" sz="2400" dirty="0" smtClean="0">
                <a:solidFill>
                  <a:prstClr val="black"/>
                </a:solidFill>
              </a:rPr>
              <a:t>.</a:t>
            </a:r>
            <a:endParaRPr lang="en-US" sz="2400" dirty="0">
              <a:solidFill>
                <a:prstClr val="black"/>
              </a:solidFill>
            </a:endParaRPr>
          </a:p>
        </p:txBody>
      </p:sp>
      <p:pic>
        <p:nvPicPr>
          <p:cNvPr id="3" name="Picture 2"/>
          <p:cNvPicPr>
            <a:picLocks noChangeAspect="1"/>
          </p:cNvPicPr>
          <p:nvPr/>
        </p:nvPicPr>
        <p:blipFill rotWithShape="1">
          <a:blip r:embed="rId2"/>
          <a:srcRect l="35000" t="13340" r="35000" b="6621"/>
          <a:stretch/>
        </p:blipFill>
        <p:spPr>
          <a:xfrm>
            <a:off x="277519" y="1902178"/>
            <a:ext cx="3303881" cy="4955822"/>
          </a:xfrm>
          <a:prstGeom prst="rect">
            <a:avLst/>
          </a:prstGeom>
        </p:spPr>
      </p:pic>
      <p:pic>
        <p:nvPicPr>
          <p:cNvPr id="4" name="Picture 3"/>
          <p:cNvPicPr>
            <a:picLocks noChangeAspect="1"/>
          </p:cNvPicPr>
          <p:nvPr/>
        </p:nvPicPr>
        <p:blipFill rotWithShape="1">
          <a:blip r:embed="rId3"/>
          <a:srcRect l="27500" t="12946" r="27500" b="5534"/>
          <a:stretch/>
        </p:blipFill>
        <p:spPr>
          <a:xfrm>
            <a:off x="3962400" y="1902178"/>
            <a:ext cx="4876800" cy="4967112"/>
          </a:xfrm>
          <a:prstGeom prst="rect">
            <a:avLst/>
          </a:prstGeom>
        </p:spPr>
      </p:pic>
    </p:spTree>
    <p:extLst>
      <p:ext uri="{BB962C8B-B14F-4D97-AF65-F5344CB8AC3E}">
        <p14:creationId xmlns:p14="http://schemas.microsoft.com/office/powerpoint/2010/main" val="189730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3733800" cy="6740307"/>
          </a:xfrm>
          <a:prstGeom prst="rect">
            <a:avLst/>
          </a:prstGeom>
        </p:spPr>
        <p:txBody>
          <a:bodyPr wrap="square">
            <a:spAutoFit/>
          </a:bodyPr>
          <a:lstStyle/>
          <a:p>
            <a:pPr lvl="0">
              <a:spcBef>
                <a:spcPct val="20000"/>
              </a:spcBef>
            </a:pPr>
            <a:r>
              <a:rPr lang="en-US" b="1" dirty="0" smtClean="0">
                <a:solidFill>
                  <a:prstClr val="black"/>
                </a:solidFill>
              </a:rPr>
              <a:t>Magnetic Power / Magnetic Marketing</a:t>
            </a:r>
            <a:endParaRPr lang="en-US" b="1" dirty="0">
              <a:solidFill>
                <a:prstClr val="black"/>
              </a:solidFill>
            </a:endParaRPr>
          </a:p>
          <a:p>
            <a:r>
              <a:rPr lang="en-US" dirty="0" smtClean="0">
                <a:solidFill>
                  <a:srgbClr val="222222"/>
                </a:solidFill>
                <a:latin typeface="RobotoRegular"/>
              </a:rPr>
              <a:t>Magnetic </a:t>
            </a:r>
            <a:r>
              <a:rPr lang="en-US" dirty="0">
                <a:solidFill>
                  <a:srgbClr val="222222"/>
                </a:solidFill>
                <a:latin typeface="RobotoRegular"/>
              </a:rPr>
              <a:t>marketing efforts, also known as attraction or sticky marketing efforts, don’t shout or push messages at potential customers. Instead, magnetic marketing “pulls” customers to your business like a magnet by using modern communication tools to provide them with engaging information they’re attracted to, actively searching for or value. The idea is that if you engage customers with content they value, they’re more likely to associate your business with memorable, positive experiences and remember you as an expert in your industry and a trusted resource. Those you’ve attracted are more likely to repeatedly shop at your business or provide positive reviews that attract others to it.</a:t>
            </a:r>
            <a:endParaRPr lang="en-US" dirty="0"/>
          </a:p>
        </p:txBody>
      </p:sp>
      <p:pic>
        <p:nvPicPr>
          <p:cNvPr id="3" name="Picture 2"/>
          <p:cNvPicPr>
            <a:picLocks noChangeAspect="1"/>
          </p:cNvPicPr>
          <p:nvPr/>
        </p:nvPicPr>
        <p:blipFill rotWithShape="1">
          <a:blip r:embed="rId2"/>
          <a:srcRect l="27500" t="14427" r="27500" b="5534"/>
          <a:stretch/>
        </p:blipFill>
        <p:spPr>
          <a:xfrm>
            <a:off x="5410200" y="0"/>
            <a:ext cx="3757684" cy="3757685"/>
          </a:xfrm>
          <a:prstGeom prst="rect">
            <a:avLst/>
          </a:prstGeom>
        </p:spPr>
      </p:pic>
      <p:pic>
        <p:nvPicPr>
          <p:cNvPr id="4" name="Picture 3"/>
          <p:cNvPicPr>
            <a:picLocks noChangeAspect="1"/>
          </p:cNvPicPr>
          <p:nvPr/>
        </p:nvPicPr>
        <p:blipFill rotWithShape="1">
          <a:blip r:embed="rId3"/>
          <a:srcRect l="10000" t="12946" r="9166" b="5534"/>
          <a:stretch/>
        </p:blipFill>
        <p:spPr>
          <a:xfrm>
            <a:off x="3912438" y="3886200"/>
            <a:ext cx="5231562" cy="2966350"/>
          </a:xfrm>
          <a:prstGeom prst="rect">
            <a:avLst/>
          </a:prstGeom>
        </p:spPr>
      </p:pic>
    </p:spTree>
    <p:extLst>
      <p:ext uri="{BB962C8B-B14F-4D97-AF65-F5344CB8AC3E}">
        <p14:creationId xmlns:p14="http://schemas.microsoft.com/office/powerpoint/2010/main" val="92007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Publicity</a:t>
            </a:r>
            <a:endParaRPr lang="en-US" dirty="0"/>
          </a:p>
        </p:txBody>
      </p:sp>
      <p:pic>
        <p:nvPicPr>
          <p:cNvPr id="4" name="Content Placeholder 3" descr="hawkins copy.jpg"/>
          <p:cNvPicPr>
            <a:picLocks noGrp="1" noChangeAspect="1"/>
          </p:cNvPicPr>
          <p:nvPr>
            <p:ph idx="1"/>
          </p:nvPr>
        </p:nvPicPr>
        <p:blipFill>
          <a:blip r:embed="rId2"/>
          <a:stretch>
            <a:fillRect/>
          </a:stretch>
        </p:blipFill>
        <p:spPr>
          <a:xfrm>
            <a:off x="1219200" y="1524000"/>
            <a:ext cx="6629400" cy="481460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publicity</a:t>
            </a:r>
            <a:endParaRPr lang="en-US" dirty="0"/>
          </a:p>
        </p:txBody>
      </p:sp>
      <p:pic>
        <p:nvPicPr>
          <p:cNvPr id="4" name="Content Placeholder 3" descr="mcdonalds.jpg"/>
          <p:cNvPicPr>
            <a:picLocks noGrp="1" noChangeAspect="1"/>
          </p:cNvPicPr>
          <p:nvPr>
            <p:ph idx="1"/>
          </p:nvPr>
        </p:nvPicPr>
        <p:blipFill>
          <a:blip r:embed="rId2"/>
          <a:stretch>
            <a:fillRect/>
          </a:stretch>
        </p:blipFill>
        <p:spPr>
          <a:xfrm>
            <a:off x="2881835" y="1600200"/>
            <a:ext cx="3380329"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Publicity</a:t>
            </a:r>
            <a:endParaRPr lang="en-US" dirty="0"/>
          </a:p>
        </p:txBody>
      </p:sp>
      <p:pic>
        <p:nvPicPr>
          <p:cNvPr id="4" name="Content Placeholder 3" descr="8443818_f3afe31fd3.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Complimentary Publicity</a:t>
            </a:r>
            <a:endParaRPr lang="en-US" dirty="0"/>
          </a:p>
        </p:txBody>
      </p:sp>
      <p:pic>
        <p:nvPicPr>
          <p:cNvPr id="4" name="Content Placeholder 3" descr="McDonald's Happy Meal Box RMHC 7-2011.jpg"/>
          <p:cNvPicPr>
            <a:picLocks noGrp="1" noChangeAspect="1"/>
          </p:cNvPicPr>
          <p:nvPr>
            <p:ph idx="1"/>
          </p:nvPr>
        </p:nvPicPr>
        <p:blipFill>
          <a:blip r:embed="rId2"/>
          <a:stretch>
            <a:fillRect/>
          </a:stretch>
        </p:blipFill>
        <p:spPr>
          <a:xfrm>
            <a:off x="4876800" y="1142999"/>
            <a:ext cx="3954737" cy="5614533"/>
          </a:xfrm>
        </p:spPr>
      </p:pic>
      <p:pic>
        <p:nvPicPr>
          <p:cNvPr id="5" name="Content Placeholder 3" descr="mcdonalds_fries_text.jpg"/>
          <p:cNvPicPr>
            <a:picLocks noChangeAspect="1"/>
          </p:cNvPicPr>
          <p:nvPr/>
        </p:nvPicPr>
        <p:blipFill>
          <a:blip r:embed="rId3"/>
          <a:stretch>
            <a:fillRect/>
          </a:stretch>
        </p:blipFill>
        <p:spPr>
          <a:xfrm>
            <a:off x="225362" y="1142999"/>
            <a:ext cx="4346638" cy="57127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PUBLICITY DESIGN?</a:t>
            </a:r>
            <a:endParaRPr lang="en-US" dirty="0"/>
          </a:p>
        </p:txBody>
      </p:sp>
      <p:sp>
        <p:nvSpPr>
          <p:cNvPr id="3" name="Content Placeholder 2"/>
          <p:cNvSpPr>
            <a:spLocks noGrp="1"/>
          </p:cNvSpPr>
          <p:nvPr>
            <p:ph idx="1"/>
          </p:nvPr>
        </p:nvSpPr>
        <p:spPr/>
        <p:txBody>
          <a:bodyPr>
            <a:normAutofit fontScale="85000" lnSpcReduction="20000"/>
          </a:bodyPr>
          <a:lstStyle/>
          <a:p>
            <a:r>
              <a:rPr lang="en-US" dirty="0"/>
              <a:t>Publicity is the act of attracting </a:t>
            </a:r>
            <a:r>
              <a:rPr lang="en-US" dirty="0" smtClean="0"/>
              <a:t>the attention of people </a:t>
            </a:r>
            <a:r>
              <a:rPr lang="en-US" dirty="0"/>
              <a:t>and </a:t>
            </a:r>
            <a:r>
              <a:rPr lang="en-US" dirty="0" smtClean="0"/>
              <a:t>persuading them to buy any product.</a:t>
            </a:r>
          </a:p>
          <a:p>
            <a:r>
              <a:rPr lang="en-US" dirty="0" smtClean="0"/>
              <a:t>It is a means of introducing new products to the market.</a:t>
            </a:r>
          </a:p>
          <a:p>
            <a:r>
              <a:rPr lang="en-US" dirty="0" smtClean="0"/>
              <a:t>It is a propagation of certain things for sale.</a:t>
            </a:r>
          </a:p>
          <a:p>
            <a:r>
              <a:rPr lang="en-US" dirty="0" smtClean="0"/>
              <a:t>Publicity is to make products/services public and introduce its benefits and qualities to the user. </a:t>
            </a:r>
          </a:p>
          <a:p>
            <a:r>
              <a:rPr lang="en-US" dirty="0" smtClean="0"/>
              <a:t>It makes people aware of new things, products and services.</a:t>
            </a:r>
          </a:p>
          <a:p>
            <a:r>
              <a:rPr lang="en-US" dirty="0" smtClean="0"/>
              <a:t>It also </a:t>
            </a:r>
            <a:r>
              <a:rPr lang="en-US" dirty="0" smtClean="0"/>
              <a:t>shapes </a:t>
            </a:r>
            <a:r>
              <a:rPr lang="en-US" dirty="0" smtClean="0"/>
              <a:t>an idea, habits and taste and convinces the buyer to buy products even before he meets the salesman.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1828800" y="1219200"/>
            <a:ext cx="5486400" cy="3265250"/>
          </a:xfrm>
        </p:spPr>
        <p:txBody>
          <a:bodyPr/>
          <a:lstStyle/>
          <a:p>
            <a:pPr marL="0" indent="0">
              <a:buNone/>
            </a:pPr>
            <a:r>
              <a:rPr lang="en-US" dirty="0" smtClean="0"/>
              <a:t>Publicity can be done for </a:t>
            </a:r>
          </a:p>
          <a:p>
            <a:pPr marL="0" indent="0">
              <a:buNone/>
            </a:pPr>
            <a:r>
              <a:rPr lang="en-US" dirty="0" smtClean="0"/>
              <a:t>	1. selling a product,</a:t>
            </a:r>
          </a:p>
          <a:p>
            <a:pPr marL="0" indent="0">
              <a:buNone/>
            </a:pPr>
            <a:r>
              <a:rPr lang="en-US" dirty="0" smtClean="0"/>
              <a:t>	2. selling services,</a:t>
            </a:r>
          </a:p>
          <a:p>
            <a:pPr marL="0" indent="0">
              <a:buNone/>
            </a:pPr>
            <a:r>
              <a:rPr lang="en-US" dirty="0" smtClean="0"/>
              <a:t>	3. selling the ideas.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PUBLICITY DESIGN</a:t>
            </a:r>
            <a:endParaRPr lang="en-US" dirty="0"/>
          </a:p>
        </p:txBody>
      </p:sp>
      <p:sp>
        <p:nvSpPr>
          <p:cNvPr id="3" name="Content Placeholder 2"/>
          <p:cNvSpPr>
            <a:spLocks noGrp="1"/>
          </p:cNvSpPr>
          <p:nvPr>
            <p:ph idx="1"/>
          </p:nvPr>
        </p:nvSpPr>
        <p:spPr>
          <a:xfrm>
            <a:off x="457200" y="1399441"/>
            <a:ext cx="8229600" cy="4525963"/>
          </a:xfrm>
        </p:spPr>
        <p:txBody>
          <a:bodyPr>
            <a:normAutofit fontScale="92500" lnSpcReduction="20000"/>
          </a:bodyPr>
          <a:lstStyle/>
          <a:p>
            <a:pPr marL="0" indent="0">
              <a:buNone/>
            </a:pPr>
            <a:r>
              <a:rPr lang="en-US" dirty="0" smtClean="0"/>
              <a:t>There are two main types.</a:t>
            </a:r>
          </a:p>
          <a:p>
            <a:endParaRPr lang="en-US" dirty="0" smtClean="0"/>
          </a:p>
          <a:p>
            <a:pPr marL="514350" indent="-514350">
              <a:buAutoNum type="arabicPeriod"/>
            </a:pPr>
            <a:r>
              <a:rPr lang="en-US" b="1" dirty="0" smtClean="0"/>
              <a:t>Indoor Publicity</a:t>
            </a:r>
          </a:p>
          <a:p>
            <a:pPr marL="0" indent="0">
              <a:buNone/>
            </a:pPr>
            <a:r>
              <a:rPr lang="en-US" dirty="0" smtClean="0"/>
              <a:t>In indoor publicity print and electronic media play vital role like magazines, newspaper, advertisements on TV, Radio and Internet.</a:t>
            </a:r>
          </a:p>
          <a:p>
            <a:pPr marL="0" indent="0">
              <a:buNone/>
            </a:pPr>
            <a:endParaRPr lang="en-US" dirty="0" smtClean="0"/>
          </a:p>
          <a:p>
            <a:pPr marL="0" indent="0">
              <a:buNone/>
            </a:pPr>
            <a:r>
              <a:rPr lang="en-US" b="1" dirty="0" smtClean="0"/>
              <a:t>2. Outdoor Publicity </a:t>
            </a:r>
          </a:p>
          <a:p>
            <a:pPr marL="0" indent="0">
              <a:buNone/>
            </a:pPr>
            <a:r>
              <a:rPr lang="en-US" dirty="0" smtClean="0"/>
              <a:t>Through sign boards, banners, inscription on walls, posters.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666" t="12946" r="15833" b="5534"/>
          <a:stretch/>
        </p:blipFill>
        <p:spPr>
          <a:xfrm>
            <a:off x="0" y="-1"/>
            <a:ext cx="4825539" cy="3276601"/>
          </a:xfrm>
          <a:prstGeom prst="rect">
            <a:avLst/>
          </a:prstGeom>
        </p:spPr>
      </p:pic>
      <p:pic>
        <p:nvPicPr>
          <p:cNvPr id="4" name="Picture 3"/>
          <p:cNvPicPr>
            <a:picLocks noChangeAspect="1"/>
          </p:cNvPicPr>
          <p:nvPr/>
        </p:nvPicPr>
        <p:blipFill rotWithShape="1">
          <a:blip r:embed="rId3"/>
          <a:srcRect l="31667" t="23320" r="31666" b="15909"/>
          <a:stretch/>
        </p:blipFill>
        <p:spPr>
          <a:xfrm>
            <a:off x="4953000" y="2952749"/>
            <a:ext cx="4191000" cy="3905251"/>
          </a:xfrm>
          <a:prstGeom prst="rect">
            <a:avLst/>
          </a:prstGeom>
        </p:spPr>
      </p:pic>
      <p:sp>
        <p:nvSpPr>
          <p:cNvPr id="5" name="Rectangle 4"/>
          <p:cNvSpPr/>
          <p:nvPr/>
        </p:nvSpPr>
        <p:spPr>
          <a:xfrm>
            <a:off x="26158" y="3276600"/>
            <a:ext cx="2882520" cy="584775"/>
          </a:xfrm>
          <a:prstGeom prst="rect">
            <a:avLst/>
          </a:prstGeom>
        </p:spPr>
        <p:txBody>
          <a:bodyPr wrap="none">
            <a:spAutoFit/>
          </a:bodyPr>
          <a:lstStyle/>
          <a:p>
            <a:pPr lvl="0">
              <a:spcBef>
                <a:spcPct val="20000"/>
              </a:spcBef>
            </a:pPr>
            <a:r>
              <a:rPr lang="en-US" sz="3200" b="1" dirty="0">
                <a:solidFill>
                  <a:prstClr val="black"/>
                </a:solidFill>
              </a:rPr>
              <a:t>Indoor Publicity</a:t>
            </a:r>
          </a:p>
        </p:txBody>
      </p:sp>
      <p:sp>
        <p:nvSpPr>
          <p:cNvPr id="6" name="Rectangle 5"/>
          <p:cNvSpPr/>
          <p:nvPr/>
        </p:nvSpPr>
        <p:spPr>
          <a:xfrm>
            <a:off x="5989601" y="2389583"/>
            <a:ext cx="3281860" cy="584775"/>
          </a:xfrm>
          <a:prstGeom prst="rect">
            <a:avLst/>
          </a:prstGeom>
        </p:spPr>
        <p:txBody>
          <a:bodyPr wrap="none">
            <a:spAutoFit/>
          </a:bodyPr>
          <a:lstStyle/>
          <a:p>
            <a:r>
              <a:rPr lang="en-US" sz="3200" b="1" dirty="0">
                <a:solidFill>
                  <a:prstClr val="black"/>
                </a:solidFill>
              </a:rPr>
              <a:t>Outdoor Publicity </a:t>
            </a:r>
            <a:endParaRPr lang="en-US" dirty="0"/>
          </a:p>
        </p:txBody>
      </p:sp>
    </p:spTree>
    <p:extLst>
      <p:ext uri="{BB962C8B-B14F-4D97-AF65-F5344CB8AC3E}">
        <p14:creationId xmlns:p14="http://schemas.microsoft.com/office/powerpoint/2010/main" val="398472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381000" y="242793"/>
            <a:ext cx="8229600" cy="2652807"/>
          </a:xfrm>
        </p:spPr>
        <p:txBody>
          <a:bodyPr>
            <a:normAutofit fontScale="85000" lnSpcReduction="20000"/>
          </a:bodyPr>
          <a:lstStyle/>
          <a:p>
            <a:pPr marL="0" indent="0">
              <a:buNone/>
            </a:pPr>
            <a:r>
              <a:rPr lang="en-US" dirty="0" smtClean="0"/>
              <a:t>The other types of publicity design include: </a:t>
            </a:r>
          </a:p>
          <a:p>
            <a:pPr marL="0" indent="0">
              <a:buNone/>
            </a:pPr>
            <a:endParaRPr lang="en-US" b="1" dirty="0" smtClean="0"/>
          </a:p>
          <a:p>
            <a:pPr marL="0" indent="0">
              <a:buNone/>
            </a:pPr>
            <a:r>
              <a:rPr lang="en-US" b="1" dirty="0" smtClean="0"/>
              <a:t>3. Mobile/Transit Publicity:</a:t>
            </a:r>
          </a:p>
          <a:p>
            <a:pPr marL="0" indent="0">
              <a:buNone/>
            </a:pPr>
            <a:r>
              <a:rPr lang="en-US" dirty="0"/>
              <a:t>L</a:t>
            </a:r>
            <a:r>
              <a:rPr lang="en-US" dirty="0" smtClean="0"/>
              <a:t>abeled vehicles like pick ups, </a:t>
            </a:r>
            <a:r>
              <a:rPr lang="en-US" dirty="0" err="1" smtClean="0"/>
              <a:t>daewoo</a:t>
            </a:r>
            <a:r>
              <a:rPr lang="en-US" dirty="0" smtClean="0"/>
              <a:t> buses, vehicles of different organizations and institutes, autos and cars are the source of mobile/transit publicity. Street hawkers are also the part of mobile publicity.</a:t>
            </a:r>
          </a:p>
          <a:p>
            <a:pPr>
              <a:buNone/>
            </a:pPr>
            <a:endParaRPr lang="en-US" dirty="0" smtClean="0"/>
          </a:p>
          <a:p>
            <a:pPr>
              <a:buNone/>
            </a:pPr>
            <a:endParaRPr lang="en-US" dirty="0" smtClean="0"/>
          </a:p>
          <a:p>
            <a:pPr>
              <a:buNone/>
            </a:pPr>
            <a:endParaRPr lang="en-US" dirty="0" smtClean="0"/>
          </a:p>
        </p:txBody>
      </p:sp>
      <p:pic>
        <p:nvPicPr>
          <p:cNvPr id="4" name="Picture 3"/>
          <p:cNvPicPr>
            <a:picLocks noChangeAspect="1"/>
          </p:cNvPicPr>
          <p:nvPr/>
        </p:nvPicPr>
        <p:blipFill>
          <a:blip r:embed="rId2"/>
          <a:stretch>
            <a:fillRect/>
          </a:stretch>
        </p:blipFill>
        <p:spPr>
          <a:xfrm>
            <a:off x="1752600" y="2927445"/>
            <a:ext cx="5257800" cy="37084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000" t="12946" r="30000" b="5534"/>
          <a:stretch/>
        </p:blipFill>
        <p:spPr>
          <a:xfrm>
            <a:off x="2628899" y="2121694"/>
            <a:ext cx="4133503" cy="4736306"/>
          </a:xfrm>
          <a:prstGeom prst="rect">
            <a:avLst/>
          </a:prstGeom>
        </p:spPr>
      </p:pic>
      <p:sp>
        <p:nvSpPr>
          <p:cNvPr id="5" name="Rectangle 4"/>
          <p:cNvSpPr/>
          <p:nvPr/>
        </p:nvSpPr>
        <p:spPr>
          <a:xfrm>
            <a:off x="381000" y="228600"/>
            <a:ext cx="8077200" cy="1902059"/>
          </a:xfrm>
          <a:prstGeom prst="rect">
            <a:avLst/>
          </a:prstGeom>
        </p:spPr>
        <p:txBody>
          <a:bodyPr wrap="square">
            <a:spAutoFit/>
          </a:bodyPr>
          <a:lstStyle/>
          <a:p>
            <a:pPr lvl="0">
              <a:spcBef>
                <a:spcPct val="20000"/>
              </a:spcBef>
            </a:pPr>
            <a:r>
              <a:rPr lang="en-US" sz="2800" b="1" dirty="0">
                <a:solidFill>
                  <a:prstClr val="black"/>
                </a:solidFill>
              </a:rPr>
              <a:t>4. Complimentary Publicity:</a:t>
            </a:r>
          </a:p>
          <a:p>
            <a:pPr lvl="0">
              <a:spcBef>
                <a:spcPct val="20000"/>
              </a:spcBef>
            </a:pPr>
            <a:r>
              <a:rPr lang="en-US" sz="2800" dirty="0">
                <a:solidFill>
                  <a:prstClr val="black"/>
                </a:solidFill>
              </a:rPr>
              <a:t>Complimentary offers like buy 1 get 1 free, gift offers, prize winning offers for users, discount offers all are the tactics of complimentary publicity.</a:t>
            </a:r>
          </a:p>
        </p:txBody>
      </p:sp>
    </p:spTree>
    <p:extLst>
      <p:ext uri="{BB962C8B-B14F-4D97-AF65-F5344CB8AC3E}">
        <p14:creationId xmlns:p14="http://schemas.microsoft.com/office/powerpoint/2010/main" val="103290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564" y="533400"/>
            <a:ext cx="7836090" cy="1471172"/>
          </a:xfrm>
          <a:prstGeom prst="rect">
            <a:avLst/>
          </a:prstGeom>
        </p:spPr>
        <p:txBody>
          <a:bodyPr wrap="square">
            <a:spAutoFit/>
          </a:bodyPr>
          <a:lstStyle/>
          <a:p>
            <a:pPr marL="342900" lvl="0" indent="-342900">
              <a:spcBef>
                <a:spcPct val="20000"/>
              </a:spcBef>
            </a:pPr>
            <a:r>
              <a:rPr lang="en-US" sz="2800" b="1" dirty="0" smtClean="0">
                <a:solidFill>
                  <a:prstClr val="black"/>
                </a:solidFill>
              </a:rPr>
              <a:t>5</a:t>
            </a:r>
            <a:r>
              <a:rPr lang="en-US" sz="2800" b="1" dirty="0">
                <a:solidFill>
                  <a:prstClr val="black"/>
                </a:solidFill>
              </a:rPr>
              <a:t>. Large Scale Publicity:</a:t>
            </a:r>
          </a:p>
          <a:p>
            <a:pPr lvl="0">
              <a:spcBef>
                <a:spcPct val="20000"/>
              </a:spcBef>
            </a:pPr>
            <a:r>
              <a:rPr lang="en-US" sz="2800" dirty="0">
                <a:solidFill>
                  <a:prstClr val="black"/>
                </a:solidFill>
              </a:rPr>
              <a:t>Different campaigns and sponsored programs are also the part of publicity design.</a:t>
            </a:r>
          </a:p>
        </p:txBody>
      </p:sp>
      <p:pic>
        <p:nvPicPr>
          <p:cNvPr id="3" name="Picture 2"/>
          <p:cNvPicPr>
            <a:picLocks noChangeAspect="1"/>
          </p:cNvPicPr>
          <p:nvPr/>
        </p:nvPicPr>
        <p:blipFill>
          <a:blip r:embed="rId2"/>
          <a:stretch>
            <a:fillRect/>
          </a:stretch>
        </p:blipFill>
        <p:spPr>
          <a:xfrm>
            <a:off x="2318295" y="2362200"/>
            <a:ext cx="4608628" cy="4298014"/>
          </a:xfrm>
          <a:prstGeom prst="rect">
            <a:avLst/>
          </a:prstGeom>
        </p:spPr>
      </p:pic>
    </p:spTree>
    <p:extLst>
      <p:ext uri="{BB962C8B-B14F-4D97-AF65-F5344CB8AC3E}">
        <p14:creationId xmlns:p14="http://schemas.microsoft.com/office/powerpoint/2010/main" val="166050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promotional tactics </a:t>
            </a:r>
            <a:r>
              <a:rPr lang="en-US" dirty="0" smtClean="0"/>
              <a:t>for Publicity include</a:t>
            </a:r>
            <a:r>
              <a:rPr lang="en-US" dirty="0"/>
              <a:t>:</a:t>
            </a:r>
          </a:p>
        </p:txBody>
      </p:sp>
      <p:sp>
        <p:nvSpPr>
          <p:cNvPr id="3" name="Content Placeholder 2"/>
          <p:cNvSpPr>
            <a:spLocks noGrp="1"/>
          </p:cNvSpPr>
          <p:nvPr>
            <p:ph idx="1"/>
          </p:nvPr>
        </p:nvSpPr>
        <p:spPr/>
        <p:txBody>
          <a:bodyPr>
            <a:normAutofit fontScale="70000" lnSpcReduction="20000"/>
          </a:bodyPr>
          <a:lstStyle/>
          <a:p>
            <a:r>
              <a:rPr lang="en-US" dirty="0"/>
              <a:t>Art exhibitions</a:t>
            </a:r>
          </a:p>
          <a:p>
            <a:r>
              <a:rPr lang="en-US" dirty="0"/>
              <a:t>E</a:t>
            </a:r>
            <a:r>
              <a:rPr lang="en-US" dirty="0" smtClean="0"/>
              <a:t>vent </a:t>
            </a:r>
            <a:r>
              <a:rPr lang="en-US" dirty="0"/>
              <a:t>sponsorship</a:t>
            </a:r>
          </a:p>
          <a:p>
            <a:r>
              <a:rPr lang="en-US" dirty="0"/>
              <a:t>Arrange a speech or talk</a:t>
            </a:r>
          </a:p>
          <a:p>
            <a:r>
              <a:rPr lang="en-US" dirty="0"/>
              <a:t>Make an analysis or prediction</a:t>
            </a:r>
          </a:p>
          <a:p>
            <a:r>
              <a:rPr lang="en-US" dirty="0"/>
              <a:t>Conduct a poll or survey</a:t>
            </a:r>
          </a:p>
          <a:p>
            <a:r>
              <a:rPr lang="en-US" dirty="0"/>
              <a:t>Issue a report</a:t>
            </a:r>
          </a:p>
          <a:p>
            <a:r>
              <a:rPr lang="en-US" dirty="0"/>
              <a:t>Take a stand on a controversial subject</a:t>
            </a:r>
          </a:p>
          <a:p>
            <a:r>
              <a:rPr lang="en-US" dirty="0"/>
              <a:t>Arrange for a testimonial</a:t>
            </a:r>
          </a:p>
          <a:p>
            <a:r>
              <a:rPr lang="en-US" dirty="0"/>
              <a:t>Announce an appointment</a:t>
            </a:r>
          </a:p>
          <a:p>
            <a:r>
              <a:rPr lang="en-US" dirty="0" smtClean="0"/>
              <a:t>Present </a:t>
            </a:r>
            <a:r>
              <a:rPr lang="en-US" dirty="0"/>
              <a:t>an award</a:t>
            </a:r>
          </a:p>
          <a:p>
            <a:r>
              <a:rPr lang="en-US" dirty="0"/>
              <a:t>Stage a debate</a:t>
            </a:r>
          </a:p>
          <a:p>
            <a:r>
              <a:rPr lang="en-US" dirty="0"/>
              <a:t>Organize a tour of your business or projects</a:t>
            </a:r>
          </a:p>
          <a:p>
            <a:r>
              <a:rPr lang="en-US" dirty="0"/>
              <a:t>Issue a commendation</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580</Words>
  <Application>Microsoft Office PowerPoint</Application>
  <PresentationFormat>On-screen Show (4:3)</PresentationFormat>
  <Paragraphs>64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RobotoRegular</vt:lpstr>
      <vt:lpstr>Office Theme</vt:lpstr>
      <vt:lpstr>PUBLICITY DESIGN</vt:lpstr>
      <vt:lpstr>WHAT IS PUBLICITY DESIGN?</vt:lpstr>
      <vt:lpstr> </vt:lpstr>
      <vt:lpstr>TYPES OF PUBLICITY DESIGN</vt:lpstr>
      <vt:lpstr>PowerPoint Presentation</vt:lpstr>
      <vt:lpstr> </vt:lpstr>
      <vt:lpstr>PowerPoint Presentation</vt:lpstr>
      <vt:lpstr>PowerPoint Presentation</vt:lpstr>
      <vt:lpstr>Examples of promotional tactics for Publicity include:</vt:lpstr>
      <vt:lpstr>Types of Promotional Selling</vt:lpstr>
      <vt:lpstr>PowerPoint Presentation</vt:lpstr>
      <vt:lpstr>PowerPoint Presentation</vt:lpstr>
      <vt:lpstr>PowerPoint Presentation</vt:lpstr>
      <vt:lpstr>Indoor Publicity</vt:lpstr>
      <vt:lpstr>Outdoor publicity</vt:lpstr>
      <vt:lpstr>Outdoor Publicity</vt:lpstr>
      <vt:lpstr>Complimentary Publicity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PUBLICITY DESIGN</dc:title>
  <dc:creator>DELL</dc:creator>
  <cp:lastModifiedBy>ProBook 450 G2</cp:lastModifiedBy>
  <cp:revision>39</cp:revision>
  <dcterms:created xsi:type="dcterms:W3CDTF">2013-04-08T09:51:44Z</dcterms:created>
  <dcterms:modified xsi:type="dcterms:W3CDTF">2020-03-26T06:41:27Z</dcterms:modified>
</cp:coreProperties>
</file>